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gif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4357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5283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3045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1641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5004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4857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4898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0663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7004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4452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3440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78279-2EA9-4D0B-8554-D4D04F2CBCBA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D3B13-4AFA-49F1-8F78-1FC9C1A5282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080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the-future-beyond/beyond-parkinson-s-acdbe5c521fb#.n4rutt2j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88617"/>
            <a:ext cx="9144000" cy="2387600"/>
          </a:xfrm>
        </p:spPr>
        <p:txBody>
          <a:bodyPr>
            <a:normAutofit fontScale="90000"/>
          </a:bodyPr>
          <a:lstStyle/>
          <a:p>
            <a:pPr>
              <a:spcAft>
                <a:spcPts val="1800"/>
              </a:spcAft>
            </a:pPr>
            <a:r>
              <a:rPr lang="en-US" sz="10700" dirty="0">
                <a:solidFill>
                  <a:schemeClr val="accent1"/>
                </a:solidFill>
                <a:latin typeface="RACE1 Brannt Chiseled NCV" panose="02000503020000020003" pitchFamily="50" charset="0"/>
              </a:rPr>
              <a:t>Antifreeze</a:t>
            </a:r>
            <a:br>
              <a:rPr lang="en-US" sz="10700" dirty="0">
                <a:latin typeface="RACE1 Brannt Chiseled NCV" panose="02000503020000020003" pitchFamily="50" charset="0"/>
              </a:rPr>
            </a:br>
            <a:r>
              <a:rPr lang="en-US" sz="4900" dirty="0">
                <a:latin typeface="RACE1 Brannt NCV" panose="02000503020000020003" pitchFamily="50" charset="0"/>
              </a:rPr>
              <a:t>Detecting Freezing of Gait</a:t>
            </a:r>
            <a:endParaRPr lang="en-CA" dirty="0">
              <a:latin typeface="RACE1 Brannt NCV" panose="02000503020000020003" pitchFamily="50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2218" y="4447167"/>
            <a:ext cx="9947564" cy="1655762"/>
          </a:xfrm>
        </p:spPr>
        <p:txBody>
          <a:bodyPr/>
          <a:lstStyle/>
          <a:p>
            <a:r>
              <a:rPr lang="en-CA" dirty="0">
                <a:latin typeface="Edmondsans Regular" panose="02000000000000000000" pitchFamily="50" charset="0"/>
              </a:rPr>
              <a:t>Laura </a:t>
            </a:r>
            <a:r>
              <a:rPr lang="en-CA" dirty="0" err="1">
                <a:latin typeface="Edmondsans Regular" panose="02000000000000000000" pitchFamily="50" charset="0"/>
              </a:rPr>
              <a:t>Ing</a:t>
            </a:r>
            <a:r>
              <a:rPr lang="en-CA" dirty="0">
                <a:latin typeface="Edmondsans Regular" panose="02000000000000000000" pitchFamily="50" charset="0"/>
              </a:rPr>
              <a:t>, </a:t>
            </a:r>
            <a:r>
              <a:rPr lang="en-CA" dirty="0" err="1">
                <a:latin typeface="Edmondsans Regular" panose="02000000000000000000" pitchFamily="50" charset="0"/>
              </a:rPr>
              <a:t>Charly</a:t>
            </a:r>
            <a:r>
              <a:rPr lang="en-CA" dirty="0">
                <a:latin typeface="Edmondsans Regular" panose="02000000000000000000" pitchFamily="50" charset="0"/>
              </a:rPr>
              <a:t> Phillips, Daphne </a:t>
            </a:r>
            <a:r>
              <a:rPr lang="en-CA" dirty="0" err="1">
                <a:latin typeface="Edmondsans Regular" panose="02000000000000000000" pitchFamily="50" charset="0"/>
              </a:rPr>
              <a:t>Walford</a:t>
            </a:r>
            <a:r>
              <a:rPr lang="en-CA" dirty="0">
                <a:latin typeface="Edmondsans Regular" panose="02000000000000000000" pitchFamily="50" charset="0"/>
              </a:rPr>
              <a:t>, Zoe Zou, </a:t>
            </a:r>
            <a:r>
              <a:rPr lang="en-CA" dirty="0" err="1">
                <a:latin typeface="Edmondsans Regular" panose="02000000000000000000" pitchFamily="50" charset="0"/>
              </a:rPr>
              <a:t>Arrchana</a:t>
            </a:r>
            <a:r>
              <a:rPr lang="en-CA" dirty="0">
                <a:latin typeface="Edmondsans Regular" panose="02000000000000000000" pitchFamily="50" charset="0"/>
              </a:rPr>
              <a:t> </a:t>
            </a:r>
            <a:r>
              <a:rPr lang="en-CA" dirty="0" err="1">
                <a:latin typeface="Edmondsans Regular" panose="02000000000000000000" pitchFamily="50" charset="0"/>
              </a:rPr>
              <a:t>Pradeepan</a:t>
            </a:r>
            <a:endParaRPr lang="en-CA" dirty="0">
              <a:latin typeface="Edmondsans Regular" panose="02000000000000000000" pitchFamily="50" charset="0"/>
            </a:endParaRPr>
          </a:p>
          <a:p>
            <a:r>
              <a:rPr lang="en-US" dirty="0">
                <a:effectLst/>
                <a:latin typeface="Edmondsans Regular" panose="02000000000000000000" pitchFamily="50" charset="0"/>
              </a:rPr>
              <a:t>BME 261</a:t>
            </a:r>
            <a:endParaRPr lang="en-CA" dirty="0">
              <a:effectLst/>
              <a:latin typeface="Edmondsans Regular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768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75793"/>
            <a:ext cx="9144000" cy="2387600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sz="10700" dirty="0">
                <a:solidFill>
                  <a:schemeClr val="accent1"/>
                </a:solidFill>
                <a:latin typeface="RACE1 Brannt Chiseled NCV" panose="02000503020000020003" pitchFamily="50" charset="0"/>
              </a:rPr>
              <a:t>Thank you!</a:t>
            </a:r>
            <a:endParaRPr lang="en-CA" dirty="0">
              <a:latin typeface="RACE1 Brannt NCV" panose="02000503020000020003" pitchFamily="50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2218" y="4134343"/>
            <a:ext cx="9947564" cy="1655762"/>
          </a:xfrm>
        </p:spPr>
        <p:txBody>
          <a:bodyPr>
            <a:normAutofit/>
          </a:bodyPr>
          <a:lstStyle/>
          <a:p>
            <a:r>
              <a:rPr lang="en-US" sz="6000" dirty="0">
                <a:latin typeface="RACE1 Brannt NCV" panose="02000503020000020003" pitchFamily="50" charset="0"/>
              </a:rPr>
              <a:t>questions?</a:t>
            </a:r>
            <a:endParaRPr lang="en-CA" sz="6000" dirty="0">
              <a:effectLst/>
              <a:latin typeface="RACE1 Brannt NCV" panose="0200050302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605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ACE1 Brannt NCV" panose="02000503020000020003" pitchFamily="50" charset="0"/>
              </a:rPr>
              <a:t>References</a:t>
            </a:r>
            <a:endParaRPr lang="en-CA" dirty="0">
              <a:latin typeface="RACE1 Brannt NCV" panose="02000503020000020003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6200"/>
            <a:ext cx="10515600" cy="4351338"/>
          </a:xfrm>
        </p:spPr>
        <p:txBody>
          <a:bodyPr>
            <a:normAutofit/>
          </a:bodyPr>
          <a:lstStyle/>
          <a:p>
            <a:r>
              <a:rPr lang="en-CA" sz="2400" dirty="0" err="1">
                <a:latin typeface="Edmondsans Regular" panose="02000000000000000000" pitchFamily="50" charset="0"/>
              </a:rPr>
              <a:t>Rohrseitz</a:t>
            </a:r>
            <a:r>
              <a:rPr lang="en-CA" sz="2400" dirty="0">
                <a:latin typeface="Edmondsans Regular" panose="02000000000000000000" pitchFamily="50" charset="0"/>
              </a:rPr>
              <a:t>, N. (2016). Beyond Parkinson's: Medium Magazine. </a:t>
            </a:r>
            <a:r>
              <a:rPr lang="en-CA" sz="2400" dirty="0">
                <a:latin typeface="Edmondsans Regular" panose="02000000000000000000" pitchFamily="50" charset="0"/>
                <a:hlinkClick r:id="rId2"/>
              </a:rPr>
              <a:t>https://medium.com/the-future-beyond/beyond-parkinson-s-acdbe5c521fb#.n4rutt2jn</a:t>
            </a:r>
            <a:endParaRPr lang="en-CA" sz="2400" dirty="0">
              <a:latin typeface="Edmondsans Regular" panose="02000000000000000000" pitchFamily="50" charset="0"/>
            </a:endParaRPr>
          </a:p>
          <a:p>
            <a:endParaRPr lang="en-CA" sz="2400" dirty="0">
              <a:latin typeface="Edmondsans Regular" panose="02000000000000000000" pitchFamily="50" charset="0"/>
            </a:endParaRPr>
          </a:p>
          <a:p>
            <a:endParaRPr lang="en-CA" sz="2400" dirty="0">
              <a:effectLst/>
              <a:latin typeface="Edmondsans Regular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350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ACE1 Brannt NCV" panose="02000503020000020003" pitchFamily="50" charset="0"/>
              </a:rPr>
              <a:t>Background</a:t>
            </a:r>
            <a:endParaRPr lang="en-CA" dirty="0">
              <a:latin typeface="RACE1 Brannt NCV" panose="02000503020000020003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CA" dirty="0">
                <a:latin typeface="Edmondsans Regular" panose="02000000000000000000" pitchFamily="50" charset="0"/>
              </a:rPr>
              <a:t>Parkinson’s Disease: nerve degenerative disorder</a:t>
            </a:r>
          </a:p>
          <a:p>
            <a:pPr fontAlgn="base"/>
            <a:r>
              <a:rPr lang="en-CA" dirty="0">
                <a:latin typeface="Edmondsans Regular" panose="02000000000000000000" pitchFamily="50" charset="0"/>
              </a:rPr>
              <a:t>Freezing of gait: impairs mobility &amp; independence</a:t>
            </a:r>
          </a:p>
          <a:p>
            <a:endParaRPr lang="en-CA" dirty="0">
              <a:latin typeface="Edmondsans Regular" panose="02000000000000000000" pitchFamily="50" charset="0"/>
            </a:endParaRPr>
          </a:p>
        </p:txBody>
      </p:sp>
      <p:pic>
        <p:nvPicPr>
          <p:cNvPr id="1028" name="Picture 4" descr="Image result for freezing of gait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90602"/>
            <a:ext cx="10515600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2132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ACE1 Brannt NCV" panose="02000503020000020003" pitchFamily="50" charset="0"/>
              </a:rPr>
              <a:t>Design part I: Physical</a:t>
            </a:r>
            <a:endParaRPr lang="en-CA" dirty="0">
              <a:latin typeface="RACE1 Brannt NCV" panose="02000503020000020003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CA" dirty="0">
                <a:latin typeface="Edmondsans Regular" panose="02000000000000000000" pitchFamily="50" charset="0"/>
              </a:rPr>
              <a:t>Sleeve with adjustable straps</a:t>
            </a:r>
          </a:p>
          <a:p>
            <a:pPr fontAlgn="base"/>
            <a:r>
              <a:rPr lang="en-US" dirty="0">
                <a:latin typeface="Edmondsans Regular" panose="02000000000000000000" pitchFamily="50" charset="0"/>
              </a:rPr>
              <a:t>Positioning of circuit components</a:t>
            </a:r>
          </a:p>
          <a:p>
            <a:pPr fontAlgn="base"/>
            <a:r>
              <a:rPr lang="en-US" dirty="0">
                <a:latin typeface="Edmondsans Regular" panose="02000000000000000000" pitchFamily="50" charset="0"/>
              </a:rPr>
              <a:t>Fabric wire sheath</a:t>
            </a:r>
            <a:endParaRPr lang="en-CA" dirty="0">
              <a:latin typeface="Edmondsans Regular" panose="02000000000000000000" pitchFamily="50" charset="0"/>
            </a:endParaRPr>
          </a:p>
          <a:p>
            <a:endParaRPr lang="en-CA" dirty="0">
              <a:latin typeface="Edmondsans Regular" panose="02000000000000000000" pitchFamily="50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368" y="1690688"/>
            <a:ext cx="5522194" cy="4601828"/>
          </a:xfrm>
          <a:prstGeom prst="rect">
            <a:avLst/>
          </a:prstGeom>
        </p:spPr>
      </p:pic>
      <p:pic>
        <p:nvPicPr>
          <p:cNvPr id="8" name="Picture 2" descr="https://lh6.googleusercontent.com/9xBZkIbTK8GEM01XwWAuGypOWjHzIpm4A6Q9KrEmvX6hXcSYEGWkUwzPrhPh_ilW9LKulV00g294VIIoA7Ra7c-JQPXtDEYEmOMB-ij3OaJObcjjVfmrZqFfb23Yew5NpByMsJRH5DY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48"/>
          <a:stretch/>
        </p:blipFill>
        <p:spPr bwMode="auto">
          <a:xfrm>
            <a:off x="974557" y="3434797"/>
            <a:ext cx="3989611" cy="255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219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lh5.googleusercontent.com/T2tMzcvY2r7a9Glkw8O4Ajjvs_zBGYaKhvCao3aDuzQM5XUskinhzmyfo6QPOkfk2AoAEUwwvYrBzATQ6xiEa36brZm5Stg9lgNMuicZ43C8E10GALWANBK9xYP57KZmRvJ4ttVtz_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328" y="656851"/>
            <a:ext cx="11010900" cy="584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465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coPoFPFU7uki3TZoPn227i2mkudOFfj2RwX-P9CkFj1slvmTk3nzjktf3bT9XezeQZ2_duQvBB2pqP6WLvk52aYQIfb9tU0-JYlUZ2fiPRbV9hcrE7h2AzER89TElEk9dUI_K_POZP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27" r="49484"/>
          <a:stretch/>
        </p:blipFill>
        <p:spPr bwMode="auto">
          <a:xfrm>
            <a:off x="738307" y="1373058"/>
            <a:ext cx="4986061" cy="474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6.googleusercontent.com/VfJb_cWMhzv1qAuS1Ul3Aq3Q4zoexeENC37JXKwshSAKmR42fLUaOpGj9fAMxgL8yXxvtP4pE3DT843vb3rMiozPVPfH4bm0d-QYncxsO7bS4DaxdPjazxcL8aZzvUWZmjZZr2mnHlY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72" t="4453"/>
          <a:stretch/>
        </p:blipFill>
        <p:spPr bwMode="auto">
          <a:xfrm>
            <a:off x="6533737" y="1353244"/>
            <a:ext cx="4748075" cy="4789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4.googleusercontent.com/bEtmUdEtEfTEzhedSItmoUnwHKeQy1YMtb7dtQLFfSeu1E_wRSGttCCQJi5Mjqt3BIf--VlEemk2TdRlzqg9JBBpsUl2jj1QcoCsl0u5NWjU4USsRl3wnLB_W-D8mXBvv42-oeK-n3k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95" t="2962" r="29011"/>
          <a:stretch/>
        </p:blipFill>
        <p:spPr bwMode="auto">
          <a:xfrm>
            <a:off x="4820510" y="1373058"/>
            <a:ext cx="3007308" cy="472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2022479" y="691840"/>
            <a:ext cx="2172146" cy="5630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/>
          <p:cNvSpPr/>
          <p:nvPr/>
        </p:nvSpPr>
        <p:spPr>
          <a:xfrm>
            <a:off x="874058" y="5753458"/>
            <a:ext cx="10307862" cy="5630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874058" y="4149311"/>
            <a:ext cx="10307861" cy="5630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/>
          <p:cNvSpPr/>
          <p:nvPr/>
        </p:nvSpPr>
        <p:spPr>
          <a:xfrm>
            <a:off x="874059" y="2582977"/>
            <a:ext cx="10307860" cy="5630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-251478"/>
            <a:ext cx="10797988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RACE1 Brannt NCV" panose="02000503020000020003" pitchFamily="50" charset="0"/>
              </a:rPr>
              <a:t>Design part II: Signal Processing</a:t>
            </a:r>
            <a:endParaRPr lang="en-CA" sz="3600" dirty="0">
              <a:latin typeface="RACE1 Brannt NCV" panose="02000503020000020003" pitchFamily="50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4240864"/>
            <a:ext cx="11792620" cy="609322"/>
          </a:xfrm>
        </p:spPr>
        <p:txBody>
          <a:bodyPr>
            <a:noAutofit/>
          </a:bodyPr>
          <a:lstStyle/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Edmondsans Regular" panose="02000000000000000000" pitchFamily="50" charset="0"/>
              </a:rPr>
              <a:t>What features did we </a:t>
            </a:r>
            <a:r>
              <a:rPr lang="en-US" dirty="0" err="1">
                <a:solidFill>
                  <a:schemeClr val="bg1"/>
                </a:solidFill>
                <a:latin typeface="Edmondsans Regular" panose="02000000000000000000" pitchFamily="50" charset="0"/>
              </a:rPr>
              <a:t>analyse</a:t>
            </a:r>
            <a:r>
              <a:rPr lang="en-US" dirty="0">
                <a:solidFill>
                  <a:schemeClr val="bg1"/>
                </a:solidFill>
                <a:latin typeface="Edmondsans Regular" panose="02000000000000000000" pitchFamily="50" charset="0"/>
              </a:rPr>
              <a:t>? </a:t>
            </a:r>
            <a:r>
              <a:rPr lang="en-US" dirty="0">
                <a:solidFill>
                  <a:schemeClr val="bg1"/>
                </a:solidFill>
                <a:latin typeface="Edmondsans Regular" panose="02000000000000000000" pitchFamily="50" charset="0"/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Amplitude and Period</a:t>
            </a:r>
          </a:p>
          <a:p>
            <a:pPr marL="0" indent="0" fontAlgn="base">
              <a:buNone/>
            </a:pPr>
            <a:endParaRPr lang="en-US" dirty="0">
              <a:latin typeface="Edmondsans Regular" panose="02000000000000000000" pitchFamily="50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874058" y="2650362"/>
            <a:ext cx="11792620" cy="6282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Edmondsans Regular" panose="02000000000000000000" pitchFamily="50" charset="0"/>
              </a:rPr>
              <a:t>What signal did we look at? </a:t>
            </a:r>
            <a:r>
              <a:rPr lang="en-US" dirty="0">
                <a:solidFill>
                  <a:schemeClr val="bg1"/>
                </a:solidFill>
                <a:latin typeface="Edmondsans Regular" panose="02000000000000000000" pitchFamily="50" charset="0"/>
                <a:sym typeface="Wingdings" panose="05000000000000000000" pitchFamily="2" charset="2"/>
              </a:rPr>
              <a:t></a:t>
            </a:r>
            <a:r>
              <a:rPr lang="en-US" dirty="0">
                <a:solidFill>
                  <a:schemeClr val="bg1"/>
                </a:solidFill>
                <a:latin typeface="Edmondsans Regular" panose="02000000000000000000" pitchFamily="50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Gyroscope Y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38200" y="5820364"/>
            <a:ext cx="11792620" cy="6093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Edmondsans Regular" panose="02000000000000000000" pitchFamily="50" charset="0"/>
              </a:rPr>
              <a:t>Could we have picked alternative signals? </a:t>
            </a:r>
            <a:r>
              <a:rPr lang="en-US" dirty="0">
                <a:solidFill>
                  <a:schemeClr val="bg1"/>
                </a:solidFill>
                <a:latin typeface="Edmondsans Regular" panose="02000000000000000000" pitchFamily="50" charset="0"/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Sure!</a:t>
            </a:r>
            <a:endParaRPr lang="en-CA" dirty="0">
              <a:solidFill>
                <a:schemeClr val="bg1"/>
              </a:solidFill>
              <a:latin typeface="RACE1 Brannt NCV" panose="02000503020000020003" pitchFamily="50" charset="0"/>
            </a:endParaRPr>
          </a:p>
          <a:p>
            <a:pPr marL="0" indent="0" fontAlgn="base">
              <a:buFont typeface="Arial" panose="020B0604020202020204" pitchFamily="34" charset="0"/>
              <a:buNone/>
            </a:pPr>
            <a:endParaRPr lang="en-US" dirty="0">
              <a:latin typeface="Edmondsans Regular" panose="02000000000000000000" pitchFamily="50" charset="0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2144489" y="754383"/>
            <a:ext cx="1975024" cy="5639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Walking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066208" y="683981"/>
            <a:ext cx="2172146" cy="5630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5188218" y="746524"/>
            <a:ext cx="1975024" cy="5639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Freezing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825248" y="683981"/>
            <a:ext cx="2172146" cy="5630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7890696" y="746524"/>
            <a:ext cx="2199696" cy="5639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Stopping</a:t>
            </a:r>
          </a:p>
        </p:txBody>
      </p:sp>
    </p:spTree>
    <p:extLst>
      <p:ext uri="{BB962C8B-B14F-4D97-AF65-F5344CB8AC3E}">
        <p14:creationId xmlns:p14="http://schemas.microsoft.com/office/powerpoint/2010/main" val="4135259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1468002" y="973942"/>
            <a:ext cx="2172146" cy="5630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-251478"/>
            <a:ext cx="10797988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RACE1 Brannt NCV" panose="02000503020000020003" pitchFamily="50" charset="0"/>
              </a:rPr>
              <a:t>Design part II: Signal Processing</a:t>
            </a:r>
            <a:endParaRPr lang="en-CA" sz="3600" dirty="0">
              <a:latin typeface="RACE1 Brannt NCV" panose="02000503020000020003" pitchFamily="50" charset="0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590012" y="1036485"/>
            <a:ext cx="1975024" cy="5639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Walking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016079" y="972415"/>
            <a:ext cx="2172146" cy="5630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5138089" y="1034958"/>
            <a:ext cx="1975024" cy="5639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Freezing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564156" y="976422"/>
            <a:ext cx="2172146" cy="5630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8629604" y="1038965"/>
            <a:ext cx="2199696" cy="5639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Stopping</a:t>
            </a:r>
          </a:p>
        </p:txBody>
      </p:sp>
      <p:pic>
        <p:nvPicPr>
          <p:cNvPr id="6146" name="Picture 2" descr="https://lh6.googleusercontent.com/tQfYi2XsIbuQ3LztkXy7n-sgHuFymWq3lf3kZkLFlRtgA2mLfTmPFq0SzWo8sgOVGEocW2GWHdKMZ8ZB40it7TrvG7tZcHxRsGWyZ4IiDqZ9TKT6CMjhE9cNxEfFQgywYpMLx0wzE1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740" y="1831079"/>
            <a:ext cx="3532251" cy="2649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lh5.googleusercontent.com/kNCmubN8NxXCcmJQ_8_1wJfhCWRS5EksFctmKUvbzVa4CK_LYqst4ko5U902_SyZIGnQrTcgwU7SFrn5iu_8AH5SrIaMJM1NyoZZbE2Ky0W57mbf9sSDuPOFwXVE8s09TYDJZwJoKd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755" y="1831079"/>
            <a:ext cx="3535874" cy="2651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s://lh3.googleusercontent.com/oWktw3TQgp-LhoCsT-QaInLN6NXwayP9Tl7SlTotCZUb-7X-2wpL2QCJxSjCHPPyqV749Nt8JSiSI_1Hn2rURPLBLx6wWd8JZB7uB-WwEmzdg8mT2k6C4-AkoOS5nS1LT_ud6jneo0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0971" y="1848957"/>
            <a:ext cx="3484573" cy="2613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838200" y="5025887"/>
            <a:ext cx="10515600" cy="1468575"/>
          </a:xfrm>
        </p:spPr>
        <p:txBody>
          <a:bodyPr>
            <a:normAutofit/>
          </a:bodyPr>
          <a:lstStyle/>
          <a:p>
            <a:pPr fontAlgn="base"/>
            <a:r>
              <a:rPr lang="en-US" dirty="0">
                <a:latin typeface="Edmondsans Bold" panose="02000000000000000000" pitchFamily="50" charset="0"/>
              </a:rPr>
              <a:t>Filtering:</a:t>
            </a:r>
            <a:r>
              <a:rPr lang="en-US" dirty="0">
                <a:latin typeface="Edmondsans Regular" panose="02000000000000000000" pitchFamily="50" charset="0"/>
              </a:rPr>
              <a:t> get rid of noise…by making it all equal to 0</a:t>
            </a:r>
          </a:p>
          <a:p>
            <a:pPr fontAlgn="base"/>
            <a:r>
              <a:rPr lang="en-US" dirty="0">
                <a:latin typeface="Edmondsans Bold" panose="02000000000000000000" pitchFamily="50" charset="0"/>
              </a:rPr>
              <a:t>Pattern recognition:</a:t>
            </a:r>
            <a:r>
              <a:rPr lang="en-US" dirty="0">
                <a:latin typeface="Edmondsans Regular" panose="02000000000000000000" pitchFamily="50" charset="0"/>
              </a:rPr>
              <a:t> threshold for period &amp; amplitude of 1 flux</a:t>
            </a:r>
            <a:endParaRPr lang="en-CA" dirty="0">
              <a:latin typeface="Edmondsans Regular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696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ACE1 Brannt NCV" panose="02000503020000020003" pitchFamily="50" charset="0"/>
              </a:rPr>
              <a:t>How do we know it works?</a:t>
            </a:r>
            <a:endParaRPr lang="en-CA" dirty="0">
              <a:latin typeface="RACE1 Brannt NCV" panose="02000503020000020003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400" b="1" dirty="0">
                <a:latin typeface="Edmondsans Regular" panose="02000000000000000000" pitchFamily="50" charset="0"/>
              </a:rPr>
              <a:t>Tested against multiple data sets</a:t>
            </a:r>
            <a:endParaRPr lang="en-CA" sz="2400" dirty="0">
              <a:effectLst/>
              <a:latin typeface="Edmondsans Regular" panose="02000000000000000000" pitchFamily="50" charset="0"/>
            </a:endParaRPr>
          </a:p>
          <a:p>
            <a:pPr fontAlgn="base"/>
            <a:r>
              <a:rPr lang="en-CA" sz="2400" dirty="0">
                <a:latin typeface="Edmondsans Regular" panose="02000000000000000000" pitchFamily="50" charset="0"/>
              </a:rPr>
              <a:t>Walking (x10)</a:t>
            </a:r>
          </a:p>
          <a:p>
            <a:pPr fontAlgn="base"/>
            <a:r>
              <a:rPr lang="en-CA" sz="2400" dirty="0">
                <a:latin typeface="Edmondsans Regular" panose="02000000000000000000" pitchFamily="50" charset="0"/>
              </a:rPr>
              <a:t>Freezing (x10)</a:t>
            </a:r>
          </a:p>
          <a:p>
            <a:pPr fontAlgn="base"/>
            <a:r>
              <a:rPr lang="en-CA" sz="2400" dirty="0">
                <a:latin typeface="Edmondsans Regular" panose="02000000000000000000" pitchFamily="50" charset="0"/>
              </a:rPr>
              <a:t>Stopping (x10) </a:t>
            </a:r>
            <a:endParaRPr lang="en-CA" sz="2400" dirty="0">
              <a:effectLst/>
              <a:latin typeface="Edmondsans Regular" panose="02000000000000000000" pitchFamily="50" charset="0"/>
            </a:endParaRPr>
          </a:p>
          <a:p>
            <a:r>
              <a:rPr lang="en-CA" sz="2400" b="1" dirty="0">
                <a:latin typeface="Edmondsans Regular" panose="02000000000000000000" pitchFamily="50" charset="0"/>
              </a:rPr>
              <a:t>Dual feature analysis</a:t>
            </a:r>
            <a:r>
              <a:rPr lang="en-CA" sz="2400" dirty="0">
                <a:latin typeface="Edmondsans Regular" panose="02000000000000000000" pitchFamily="50" charset="0"/>
              </a:rPr>
              <a:t> </a:t>
            </a:r>
            <a:r>
              <a:rPr lang="en-CA" sz="4400" dirty="0">
                <a:latin typeface="Edmondsans Regular" panose="02000000000000000000" pitchFamily="50" charset="0"/>
              </a:rPr>
              <a:t>→</a:t>
            </a:r>
            <a:r>
              <a:rPr lang="en-CA" sz="2400" dirty="0">
                <a:latin typeface="Edmondsans Regular" panose="02000000000000000000" pitchFamily="50" charset="0"/>
              </a:rPr>
              <a:t> amplitude &amp; period</a:t>
            </a:r>
            <a:endParaRPr lang="en-CA" sz="2400" dirty="0">
              <a:effectLst/>
              <a:latin typeface="Edmondsans Regular" panose="02000000000000000000" pitchFamily="50" charset="0"/>
            </a:endParaRPr>
          </a:p>
        </p:txBody>
      </p:sp>
      <p:pic>
        <p:nvPicPr>
          <p:cNvPr id="7170" name="Picture 2" descr="https://lh5.googleusercontent.com/8P1-7F_ucJ3YpmtmSSyz0pKtSLxiWblj8QSPW1pScprWi9WRZWB8fk2789061lv5zjwStC8yLGfXihqIHJV5ca7fGk95oJ_BSfMpba4pL6kCHpoScym7EpWtUCZ9EznSA0gPe4OmlrM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2954040"/>
            <a:ext cx="10147300" cy="4934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472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ACE1 Brannt NCV" panose="02000503020000020003" pitchFamily="50" charset="0"/>
              </a:rPr>
              <a:t>Demonstration</a:t>
            </a:r>
            <a:endParaRPr lang="en-CA" dirty="0">
              <a:latin typeface="RACE1 Brannt NCV" panose="02000503020000020003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26642" y="5630779"/>
            <a:ext cx="2727158" cy="5461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dirty="0">
                <a:latin typeface="Edmondsans Regular" panose="02000000000000000000" pitchFamily="50" charset="0"/>
              </a:rPr>
              <a:t>…it actually works!</a:t>
            </a:r>
            <a:endParaRPr lang="en-CA" sz="2400" dirty="0">
              <a:effectLst/>
              <a:latin typeface="Edmondsans Regular" panose="02000000000000000000" pitchFamily="50" charset="0"/>
            </a:endParaRPr>
          </a:p>
        </p:txBody>
      </p:sp>
      <p:pic>
        <p:nvPicPr>
          <p:cNvPr id="8198" name="Picture 6" descr="http://mrwgifs.com/wp-content/uploads/2013/08/Success-Kid-Meme-Gif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243" y="1690688"/>
            <a:ext cx="4486275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9354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ACE1 Brannt NCV" panose="02000503020000020003" pitchFamily="50" charset="0"/>
              </a:rPr>
              <a:t>Analysis</a:t>
            </a:r>
            <a:endParaRPr lang="en-CA" dirty="0">
              <a:latin typeface="RACE1 Brannt NCV" panose="02000503020000020003" pitchFamily="50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6200"/>
            <a:ext cx="10515600" cy="4351338"/>
          </a:xfrm>
        </p:spPr>
        <p:txBody>
          <a:bodyPr>
            <a:normAutofit/>
          </a:bodyPr>
          <a:lstStyle/>
          <a:p>
            <a:endParaRPr lang="en-CA" sz="2400" dirty="0">
              <a:latin typeface="Edmondsans Regular" panose="02000000000000000000" pitchFamily="50" charset="0"/>
            </a:endParaRPr>
          </a:p>
          <a:p>
            <a:r>
              <a:rPr lang="en-CA" sz="2400" dirty="0">
                <a:latin typeface="Edmondsans Regular" panose="02000000000000000000" pitchFamily="50" charset="0"/>
              </a:rPr>
              <a:t>Consistent performance with testing participant</a:t>
            </a:r>
          </a:p>
          <a:p>
            <a:r>
              <a:rPr lang="en-CA" sz="2400" dirty="0">
                <a:effectLst/>
                <a:latin typeface="Edmondsans Regular" panose="02000000000000000000" pitchFamily="50" charset="0"/>
              </a:rPr>
              <a:t>However, everyone walks differently</a:t>
            </a:r>
          </a:p>
          <a:p>
            <a:r>
              <a:rPr lang="en-CA" sz="2400" dirty="0">
                <a:effectLst/>
                <a:latin typeface="Edmondsans Regular" panose="02000000000000000000" pitchFamily="50" charset="0"/>
              </a:rPr>
              <a:t>Hardcoded threshold values may fail for other patients</a:t>
            </a:r>
            <a:endParaRPr lang="en-US" sz="1400" dirty="0">
              <a:effectLst/>
              <a:latin typeface="Edmondsans Regular" panose="02000000000000000000" pitchFamily="50" charset="0"/>
            </a:endParaRPr>
          </a:p>
          <a:p>
            <a:endParaRPr lang="en-US" sz="2400" dirty="0">
              <a:effectLst/>
              <a:latin typeface="Edmondsans Regular" panose="02000000000000000000" pitchFamily="50" charset="0"/>
            </a:endParaRPr>
          </a:p>
          <a:p>
            <a:endParaRPr lang="en-US" sz="2400" dirty="0">
              <a:effectLst/>
              <a:latin typeface="Edmondsans Regular" panose="02000000000000000000" pitchFamily="50" charset="0"/>
            </a:endParaRPr>
          </a:p>
          <a:p>
            <a:r>
              <a:rPr lang="en-CA" sz="2400" dirty="0">
                <a:effectLst/>
                <a:latin typeface="Edmondsans Regular" panose="02000000000000000000" pitchFamily="50" charset="0"/>
              </a:rPr>
              <a:t>Snug &amp; adjustable to different leg sizes</a:t>
            </a:r>
          </a:p>
          <a:p>
            <a:r>
              <a:rPr lang="en-US" sz="2400" dirty="0">
                <a:latin typeface="Edmondsans Regular" panose="02000000000000000000" pitchFamily="50" charset="0"/>
              </a:rPr>
              <a:t>Does not perform as well over loose-fitting clothing (slips)</a:t>
            </a:r>
            <a:endParaRPr lang="en-CA" sz="2400" dirty="0">
              <a:effectLst/>
              <a:latin typeface="Edmondsans Regular" panose="02000000000000000000" pitchFamily="50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34602" y="1627073"/>
            <a:ext cx="2627582" cy="5630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56612" y="1689617"/>
            <a:ext cx="2626388" cy="500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Algorithm</a:t>
            </a:r>
          </a:p>
        </p:txBody>
      </p:sp>
      <p:sp>
        <p:nvSpPr>
          <p:cNvPr id="6" name="Rectangle 5"/>
          <p:cNvSpPr/>
          <p:nvPr/>
        </p:nvSpPr>
        <p:spPr>
          <a:xfrm>
            <a:off x="934602" y="3919137"/>
            <a:ext cx="3685106" cy="5630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056612" y="3981681"/>
            <a:ext cx="4087882" cy="500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RACE1 Brannt NCV" panose="02000503020000020003" pitchFamily="50" charset="0"/>
              </a:rPr>
              <a:t>Physical design</a:t>
            </a:r>
          </a:p>
        </p:txBody>
      </p:sp>
    </p:spTree>
    <p:extLst>
      <p:ext uri="{BB962C8B-B14F-4D97-AF65-F5344CB8AC3E}">
        <p14:creationId xmlns:p14="http://schemas.microsoft.com/office/powerpoint/2010/main" val="760009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220</Words>
  <Application>Microsoft Office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Edmondsans Bold</vt:lpstr>
      <vt:lpstr>Edmondsans Regular</vt:lpstr>
      <vt:lpstr>RACE1 Brannt Chiseled NCV</vt:lpstr>
      <vt:lpstr>RACE1 Brannt NCV</vt:lpstr>
      <vt:lpstr>Wingdings</vt:lpstr>
      <vt:lpstr>Office Theme</vt:lpstr>
      <vt:lpstr>Antifreeze Detecting Freezing of Gait</vt:lpstr>
      <vt:lpstr>Background</vt:lpstr>
      <vt:lpstr>Design part I: Physical</vt:lpstr>
      <vt:lpstr>PowerPoint Presentation</vt:lpstr>
      <vt:lpstr>Design part II: Signal Processing</vt:lpstr>
      <vt:lpstr>Design part II: Signal Processing</vt:lpstr>
      <vt:lpstr>How do we know it works?</vt:lpstr>
      <vt:lpstr>Demonstration</vt:lpstr>
      <vt:lpstr>Analysis</vt:lpstr>
      <vt:lpstr>Thank you!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Antifreeze Detecting Freezing of Gait</dc:title>
  <dc:creator>DWalford</dc:creator>
  <cp:lastModifiedBy>DWalford</cp:lastModifiedBy>
  <cp:revision>32</cp:revision>
  <dcterms:created xsi:type="dcterms:W3CDTF">2016-11-30T23:42:05Z</dcterms:created>
  <dcterms:modified xsi:type="dcterms:W3CDTF">2016-12-01T04:49:44Z</dcterms:modified>
</cp:coreProperties>
</file>

<file path=docProps/thumbnail.jpeg>
</file>